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9144000" cy="6858000" type="screen4x3"/>
  <p:notesSz cx="6662738" cy="9832975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3238"/>
    <a:srgbClr val="CC3300"/>
    <a:srgbClr val="969696"/>
    <a:srgbClr val="0D6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7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4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7463" y="0"/>
            <a:ext cx="28606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3013" y="0"/>
            <a:ext cx="28606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63588"/>
            <a:ext cx="4826000" cy="3616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689475"/>
            <a:ext cx="481965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463" y="9302750"/>
            <a:ext cx="286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3013" y="9302750"/>
            <a:ext cx="286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3FFA54D-A680-4697-A51C-0FDB9D59889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459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2438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03288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55725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06575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08000" indent="-108000">
              <a:buSzPct val="100000"/>
              <a:buFont typeface="Arial" pitchFamily="34" charset="0"/>
              <a:buChar char="•"/>
              <a:defRPr/>
            </a:lvl1pPr>
            <a:lvl2pPr marL="360000" indent="-108000">
              <a:buSzPct val="80000"/>
              <a:buFont typeface="Arial" pitchFamily="34" charset="0"/>
              <a:buChar char="–"/>
              <a:defRPr/>
            </a:lvl2pPr>
            <a:lvl3pPr marL="720000" indent="-108000">
              <a:buSzPct val="85000"/>
              <a:buFont typeface="Arial" pitchFamily="34" charset="0"/>
              <a:buChar char="•"/>
              <a:defRPr/>
            </a:lvl3pPr>
            <a:lvl4pPr marL="1080000" indent="-108000">
              <a:buSzPct val="75000"/>
              <a:buFont typeface="Arial" pitchFamily="34" charset="0"/>
              <a:buChar char="–"/>
              <a:defRPr/>
            </a:lvl4pPr>
            <a:lvl5pPr marL="1440000" indent="-108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BILD </a:t>
            </a:r>
            <a:fld id="{AA0D5D80-9B78-4F73-AEAF-B0DCDE3A3C5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9E03C-60BC-47AB-9A79-9CBE55A2AA80}" type="datetimeFigureOut">
              <a:rPr lang="sv-SE"/>
              <a:pPr/>
              <a:t>2014-01-21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01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08000" indent="-108000">
              <a:buSzPct val="100000"/>
              <a:buFont typeface="Arial" pitchFamily="34" charset="0"/>
              <a:buChar char="•"/>
              <a:defRPr/>
            </a:lvl1pPr>
            <a:lvl2pPr marL="360000" indent="-108000">
              <a:buSzPct val="80000"/>
              <a:buFont typeface="Arial" pitchFamily="34" charset="0"/>
              <a:buChar char="–"/>
              <a:defRPr/>
            </a:lvl2pPr>
            <a:lvl3pPr marL="720000" indent="-108000">
              <a:buSzPct val="85000"/>
              <a:buFont typeface="Arial" pitchFamily="34" charset="0"/>
              <a:buChar char="•"/>
              <a:defRPr/>
            </a:lvl3pPr>
            <a:lvl4pPr marL="1080000" indent="-108000">
              <a:buSzPct val="75000"/>
              <a:buFont typeface="Arial" pitchFamily="34" charset="0"/>
              <a:buChar char="–"/>
              <a:defRPr/>
            </a:lvl4pPr>
            <a:lvl5pPr marL="1440000" indent="-108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BILD </a:t>
            </a:r>
            <a:fld id="{F2A8D4E4-FCCD-44B9-B1C3-F17194433B7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A666B-5FAC-445D-93E0-5A462CD9A9D7}" type="datetimeFigureOut">
              <a:rPr lang="sv-SE"/>
              <a:pPr/>
              <a:t>2014-01-21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057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2014-01-21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011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2014-01-21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157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2014-01-21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027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2014-01-21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81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2014-01-21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5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2014-01-21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58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2014-01-21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154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715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288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sv-SE"/>
              <a:t>BILD </a:t>
            </a:r>
            <a:fld id="{C6CBCD99-8C03-48AC-96CD-ABFE53CB4A0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29" name="Picture 11" descr="NLL_2rad_180dpi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078538"/>
            <a:ext cx="117316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79388" y="6237288"/>
            <a:ext cx="527050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v-SE" sz="600" b="1">
                <a:solidFill>
                  <a:srgbClr val="C73238"/>
                </a:solidFill>
              </a:rPr>
              <a:t>DIVISION</a:t>
            </a:r>
            <a:r>
              <a:rPr lang="sv-SE" sz="600"/>
              <a:t/>
            </a:r>
            <a:br>
              <a:rPr lang="sv-SE" sz="600"/>
            </a:br>
            <a:endParaRPr lang="sv-SE" sz="600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79388" y="6308725"/>
            <a:ext cx="20875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/>
            <a:r>
              <a:rPr lang="sv-SE" sz="1600" b="1" dirty="0" smtClean="0">
                <a:solidFill>
                  <a:schemeClr val="tx2"/>
                </a:solidFill>
                <a:latin typeface="Times New Roman" pitchFamily="18" charset="0"/>
              </a:rPr>
              <a:t>Landstingsdirektörens stab</a:t>
            </a:r>
            <a:r>
              <a:rPr lang="sv-SE" sz="600" dirty="0"/>
              <a:t/>
            </a:r>
            <a:br>
              <a:rPr lang="sv-SE" sz="600" dirty="0"/>
            </a:br>
            <a:endParaRPr lang="sv-SE" sz="600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5113" y="115888"/>
            <a:ext cx="1090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99C5EB05-C5F4-4644-B8EC-4255F739B073}" type="datetimeFigureOut">
              <a:rPr lang="sv-SE"/>
              <a:pPr/>
              <a:t>2014-01-21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720080"/>
          </a:xfrm>
        </p:spPr>
        <p:txBody>
          <a:bodyPr/>
          <a:lstStyle/>
          <a:p>
            <a:r>
              <a:rPr lang="sv-SE" dirty="0" smtClean="0"/>
              <a:t>Förstudie – virtuell ögonsjukvård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0728"/>
            <a:ext cx="7772400" cy="5062885"/>
          </a:xfrm>
        </p:spPr>
        <p:txBody>
          <a:bodyPr/>
          <a:lstStyle/>
          <a:p>
            <a:pPr marL="107950" indent="-107950">
              <a:buSzTx/>
              <a:buFont typeface="Arial" charset="0"/>
              <a:buChar char="•"/>
            </a:pPr>
            <a:r>
              <a:rPr lang="sv-SE" sz="1800" dirty="0" smtClean="0"/>
              <a:t>Planering av </a:t>
            </a:r>
            <a:r>
              <a:rPr lang="sv-SE" sz="1800" dirty="0" smtClean="0"/>
              <a:t>aktiviteter och tidsplan</a:t>
            </a:r>
            <a:endParaRPr lang="sv-SE" sz="1800" dirty="0" smtClean="0"/>
          </a:p>
          <a:p>
            <a:pPr marL="1079950" lvl="3" indent="-107950">
              <a:buSzTx/>
              <a:buFont typeface="Arial" charset="0"/>
              <a:buChar char="•"/>
            </a:pPr>
            <a:r>
              <a:rPr lang="sv-SE" sz="1800" dirty="0" smtClean="0"/>
              <a:t>Studieresor</a:t>
            </a:r>
          </a:p>
          <a:p>
            <a:pPr marL="1079950" lvl="3" indent="-107950">
              <a:buSzTx/>
              <a:buFont typeface="Arial" charset="0"/>
              <a:buChar char="•"/>
            </a:pPr>
            <a:r>
              <a:rPr lang="sv-SE" sz="1800" dirty="0" smtClean="0"/>
              <a:t>Kartläggning och marknadsanalyser</a:t>
            </a:r>
          </a:p>
          <a:p>
            <a:pPr marL="1079950" lvl="3" indent="-107950">
              <a:buSzTx/>
              <a:buFont typeface="Arial" charset="0"/>
              <a:buChar char="•"/>
            </a:pPr>
            <a:r>
              <a:rPr lang="sv-SE" sz="1800" dirty="0" smtClean="0"/>
              <a:t>Forskning</a:t>
            </a:r>
          </a:p>
          <a:p>
            <a:pPr marL="1079950" lvl="3" indent="-107950">
              <a:buSzTx/>
              <a:buFont typeface="Arial" charset="0"/>
              <a:buChar char="•"/>
            </a:pPr>
            <a:r>
              <a:rPr lang="sv-SE" sz="1800" dirty="0" smtClean="0"/>
              <a:t>Interna förutsättningar – kartläggning och </a:t>
            </a:r>
            <a:r>
              <a:rPr lang="sv-SE" sz="1800" dirty="0" smtClean="0"/>
              <a:t>analys</a:t>
            </a:r>
          </a:p>
          <a:p>
            <a:pPr marL="1079950" lvl="3" indent="-107950">
              <a:buSzTx/>
              <a:buFont typeface="Arial" charset="0"/>
              <a:buChar char="•"/>
            </a:pPr>
            <a:r>
              <a:rPr lang="sv-SE" sz="1800" dirty="0" smtClean="0"/>
              <a:t>Fokusgrupper med brukare/patient</a:t>
            </a:r>
            <a:endParaRPr lang="sv-SE" sz="1800" dirty="0" smtClean="0"/>
          </a:p>
          <a:p>
            <a:pPr marL="107950" indent="-107950">
              <a:buSzTx/>
              <a:buFont typeface="Arial" charset="0"/>
              <a:buChar char="•"/>
            </a:pPr>
            <a:r>
              <a:rPr lang="sv-SE" sz="1800" dirty="0" smtClean="0"/>
              <a:t>Personal i projektet – vilka resurser behöver avropas i dagsläget</a:t>
            </a:r>
            <a:r>
              <a:rPr lang="sv-SE" sz="1800" dirty="0" smtClean="0"/>
              <a:t>?</a:t>
            </a:r>
          </a:p>
          <a:p>
            <a:pPr marL="107950" indent="-107950">
              <a:buSzTx/>
              <a:buFont typeface="Arial" charset="0"/>
              <a:buChar char="•"/>
            </a:pPr>
            <a:r>
              <a:rPr lang="sv-SE" sz="1800" dirty="0" smtClean="0"/>
              <a:t>Formering av styrgrupp</a:t>
            </a:r>
            <a:endParaRPr lang="sv-SE" sz="1800" dirty="0" smtClean="0"/>
          </a:p>
          <a:p>
            <a:pPr marL="107950" indent="-107950">
              <a:buSzTx/>
              <a:buFont typeface="Arial" charset="0"/>
              <a:buChar char="•"/>
            </a:pPr>
            <a:r>
              <a:rPr lang="sv-SE" sz="1800" dirty="0" smtClean="0"/>
              <a:t>Mötes- </a:t>
            </a:r>
            <a:r>
              <a:rPr lang="sv-SE" sz="1800" dirty="0" smtClean="0"/>
              <a:t>och rapporteringsstruktur</a:t>
            </a:r>
          </a:p>
          <a:p>
            <a:pPr marL="359950" lvl="1" indent="-107950">
              <a:buSzTx/>
              <a:buFont typeface="Arial" charset="0"/>
              <a:buChar char="•"/>
            </a:pPr>
            <a:r>
              <a:rPr lang="sv-SE" sz="1800" dirty="0" smtClean="0"/>
              <a:t>Rapport till </a:t>
            </a:r>
            <a:r>
              <a:rPr lang="sv-SE" sz="1800" dirty="0" err="1" smtClean="0"/>
              <a:t>Vinnova</a:t>
            </a:r>
            <a:r>
              <a:rPr lang="sv-SE" sz="1800" dirty="0" smtClean="0"/>
              <a:t> – inne 31 januari</a:t>
            </a:r>
          </a:p>
          <a:p>
            <a:pPr marL="359950" lvl="1" indent="-107950">
              <a:buSzTx/>
              <a:buFont typeface="Arial" charset="0"/>
              <a:buChar char="•"/>
            </a:pPr>
            <a:r>
              <a:rPr lang="sv-SE" sz="1800" dirty="0" smtClean="0"/>
              <a:t>Projektmöten under våren</a:t>
            </a:r>
          </a:p>
          <a:p>
            <a:pPr marL="107950" indent="-107950">
              <a:buSzTx/>
              <a:buFont typeface="Arial" charset="0"/>
              <a:buChar char="•"/>
            </a:pPr>
            <a:r>
              <a:rPr lang="sv-SE" sz="1800" dirty="0"/>
              <a:t> </a:t>
            </a:r>
            <a:r>
              <a:rPr lang="sv-SE" sz="1800" dirty="0" smtClean="0"/>
              <a:t>Nästa steg? – förstudien klar 31 augusti 2014</a:t>
            </a:r>
          </a:p>
          <a:p>
            <a:pPr marL="107950" indent="-107950">
              <a:buSzTx/>
              <a:buFont typeface="Arial" charset="0"/>
              <a:buChar char="•"/>
            </a:pPr>
            <a:endParaRPr lang="sv-SE" dirty="0" smtClean="0"/>
          </a:p>
          <a:p>
            <a:pPr marL="1079950" lvl="3" indent="-107950">
              <a:buSzTx/>
              <a:buFont typeface="Arial" charset="0"/>
              <a:buChar char="•"/>
            </a:pP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Aktiviteter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630837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sv-SE" dirty="0" smtClean="0">
                <a:ea typeface="Calibri"/>
              </a:rPr>
              <a:t>kartlägga </a:t>
            </a:r>
            <a:r>
              <a:rPr lang="sv-SE" dirty="0">
                <a:ea typeface="Calibri"/>
              </a:rPr>
              <a:t>nuvarande och önskvärda distansöverbryggande lösningar för basal ögonsjukvård indelat i </a:t>
            </a:r>
            <a:r>
              <a:rPr lang="sv-SE" dirty="0" smtClean="0">
                <a:ea typeface="Calibri"/>
              </a:rPr>
              <a:t>egenvård</a:t>
            </a:r>
            <a:r>
              <a:rPr lang="sv-SE" dirty="0">
                <a:ea typeface="Calibri"/>
              </a:rPr>
              <a:t>, </a:t>
            </a:r>
            <a:r>
              <a:rPr lang="sv-SE" dirty="0" smtClean="0">
                <a:ea typeface="Calibri"/>
              </a:rPr>
              <a:t>egenvård </a:t>
            </a:r>
            <a:r>
              <a:rPr lang="sv-SE" dirty="0">
                <a:ea typeface="Calibri"/>
              </a:rPr>
              <a:t>på primärvårdsenhet eller som sköterskebaserad </a:t>
            </a:r>
            <a:r>
              <a:rPr lang="sv-SE" dirty="0" smtClean="0">
                <a:ea typeface="Calibri"/>
              </a:rPr>
              <a:t>vård</a:t>
            </a:r>
          </a:p>
          <a:p>
            <a:pPr>
              <a:spcAft>
                <a:spcPts val="300"/>
              </a:spcAft>
            </a:pPr>
            <a:r>
              <a:rPr lang="sv-SE" dirty="0" smtClean="0">
                <a:ea typeface="Calibri"/>
              </a:rPr>
              <a:t>Införa </a:t>
            </a:r>
            <a:r>
              <a:rPr lang="sv-SE" dirty="0">
                <a:ea typeface="Calibri"/>
              </a:rPr>
              <a:t>en enklare undersökning inom egenvård som pilot för att identifiera forskningsmöjligheter samt eventuella hinder och juridiska frågeställningar.</a:t>
            </a:r>
          </a:p>
          <a:p>
            <a:pPr>
              <a:spcAft>
                <a:spcPts val="300"/>
              </a:spcAft>
            </a:pPr>
            <a:r>
              <a:rPr lang="sv-SE" dirty="0">
                <a:ea typeface="Calibri"/>
              </a:rPr>
              <a:t>Identifiera en lämplig undersökning - för att påvisa strukturella förändringar inom ramen för en sjukdom som redan idag omfattas av screeningverksamhet - och möjligheten till sömlösa IT-kopplingar mellan externa och interna gränssnitt.</a:t>
            </a:r>
          </a:p>
          <a:p>
            <a:pPr>
              <a:spcAft>
                <a:spcPts val="300"/>
              </a:spcAft>
            </a:pPr>
            <a:r>
              <a:rPr lang="sv-SE" dirty="0">
                <a:ea typeface="Calibri"/>
              </a:rPr>
              <a:t>Utarbeta införandeplan för att identifiera krav på nödvändiga sömlösa externa och interna IT kopplingar exempelvis mellan leverantör och NLL samt nationella aktörer som Mina vårdkontakter och Mitt hälsokonto.</a:t>
            </a:r>
          </a:p>
          <a:p>
            <a:pPr>
              <a:spcAft>
                <a:spcPts val="300"/>
              </a:spcAft>
            </a:pPr>
            <a:r>
              <a:rPr lang="sv-SE" dirty="0">
                <a:ea typeface="Calibri"/>
              </a:rPr>
              <a:t>Identifiera ett område som saknar befintlig lösning men som bedöms angelägen och möjligt för svensk leverantör.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572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Innehåll - rapport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702845"/>
          </a:xfrm>
        </p:spPr>
        <p:txBody>
          <a:bodyPr/>
          <a:lstStyle/>
          <a:p>
            <a:r>
              <a:rPr lang="sv-SE" dirty="0" smtClean="0"/>
              <a:t>forskningsmöjligheter </a:t>
            </a:r>
            <a:r>
              <a:rPr lang="sv-SE" dirty="0"/>
              <a:t>inom medicin, omvårdnad och IT kopplat till egenvård</a:t>
            </a:r>
          </a:p>
          <a:p>
            <a:r>
              <a:rPr lang="sv-SE" dirty="0"/>
              <a:t>Tänkbara affärsmodeller för privata leverantörer</a:t>
            </a:r>
          </a:p>
          <a:p>
            <a:r>
              <a:rPr lang="sv-SE" dirty="0"/>
              <a:t>Nödvändig IT utveckling för effektiv kunskapsstyrning delat i NLL intern utveckling, NLL-Nationella kopplingar och kopplingar mellan offentliga system och privata leverantörer </a:t>
            </a:r>
          </a:p>
          <a:p>
            <a:r>
              <a:rPr lang="sv-SE" dirty="0"/>
              <a:t>Prioritering/ordning för ovanstående</a:t>
            </a:r>
          </a:p>
          <a:p>
            <a:r>
              <a:rPr lang="sv-SE" dirty="0"/>
              <a:t>Juridiska områden som påverkar utveckling</a:t>
            </a:r>
          </a:p>
          <a:p>
            <a:r>
              <a:rPr lang="sv-SE" dirty="0"/>
              <a:t>Kriteriesystem för analys och utvärdering av hur innovationerna kan hantera informationsflöden som konsoliderar kunskapsstyrning via evidensbaserad praktik</a:t>
            </a:r>
          </a:p>
          <a:p>
            <a:r>
              <a:rPr lang="sv-SE" dirty="0"/>
              <a:t>Registrering av en eller fler doktorander inom ovanstående forskningsområde</a:t>
            </a:r>
          </a:p>
          <a:p>
            <a:r>
              <a:rPr lang="sv-SE" dirty="0"/>
              <a:t>Underlag för en eller fler upphandlingar av produkter inom egenvård och IT utveckling mellan NLL och nationella IT system.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666675"/>
      </p:ext>
    </p:extLst>
  </p:cSld>
  <p:clrMapOvr>
    <a:masterClrMapping/>
  </p:clrMapOvr>
</p:sld>
</file>

<file path=ppt/theme/theme1.xml><?xml version="1.0" encoding="utf-8"?>
<a:theme xmlns:a="http://schemas.openxmlformats.org/drawingml/2006/main" name="Landstingsdirektörens stab">
  <a:themeElements>
    <a:clrScheme name="Kopia av 1Kopia av MALL_VIT 8">
      <a:dk1>
        <a:srgbClr val="003399"/>
      </a:dk1>
      <a:lt1>
        <a:srgbClr val="FFFFFF"/>
      </a:lt1>
      <a:dk2>
        <a:srgbClr val="000000"/>
      </a:dk2>
      <a:lt2>
        <a:srgbClr val="969696"/>
      </a:lt2>
      <a:accent1>
        <a:srgbClr val="969696"/>
      </a:accent1>
      <a:accent2>
        <a:srgbClr val="FFFF99"/>
      </a:accent2>
      <a:accent3>
        <a:srgbClr val="FFFFFF"/>
      </a:accent3>
      <a:accent4>
        <a:srgbClr val="002A82"/>
      </a:accent4>
      <a:accent5>
        <a:srgbClr val="C9C9C9"/>
      </a:accent5>
      <a:accent6>
        <a:srgbClr val="E7E78A"/>
      </a:accent6>
      <a:hlink>
        <a:srgbClr val="0D68B0"/>
      </a:hlink>
      <a:folHlink>
        <a:srgbClr val="C73238"/>
      </a:folHlink>
    </a:clrScheme>
    <a:fontScheme name="vit med jpglogga 180_ny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FFFFFF"/>
        </a:lt1>
        <a:dk2>
          <a:srgbClr val="000000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FFFFFF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0D68B0"/>
        </a:hlink>
        <a:folHlink>
          <a:srgbClr val="C732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rojec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</TermName>
          <TermId xmlns="http://schemas.microsoft.com/office/infopath/2007/PartnerControls">63d6fb19-f6ba-4cd4-8d85-c76f313d6ca1</TermId>
        </TermInfo>
      </Terms>
    </NLLProjectTypeTaxHTField0>
    <NLLModifiedBy xmlns="http://schemas.microsoft.com/sharepoint/v3">Lisa Lundgren</NLLModifiedBy>
    <NLLProjectNr xmlns="http://schemas.microsoft.com/sharepoint/v3">P_Vård_19</NLLProjectNr>
    <NLLPublishingstatus xmlns="http://schemas.microsoft.com/sharepoint/v3">Publicerad</NLLPublishingstatus>
    <NLLProjectTypeText xmlns="http://schemas.microsoft.com/sharepoint/v3">Vård</NLLProjectTypeText>
    <NLLDocumentIDValue xmlns="http://schemas.microsoft.com/sharepoint/v3">PVård19-9-37</NLLDocumentIDValue>
    <NLLThinningTime xmlns="http://schemas.microsoft.com/sharepoint/v3" xsi:nil="true"/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Forskning</TermName>
          <TermId xmlns="http://schemas.microsoft.com/office/infopath/2007/PartnerControls">9bd02c00-5768-4f2d-ac6e-4984c4aa754f</TermId>
        </TermInfo>
        <TermInfo xmlns="http://schemas.microsoft.com/office/infopath/2007/PartnerControls">
          <TermName xmlns="http://schemas.microsoft.com/office/infopath/2007/PartnerControls">Utbildning</TermName>
          <TermId xmlns="http://schemas.microsoft.com/office/infopath/2007/PartnerControls">b19b8000-b395-4db6-a3cd-c0cad8e605f2</TermId>
        </TermInfo>
      </Terms>
    </prdProcessTaxHTField0>
    <AnsvarigQuickpart xmlns="http://schemas.microsoft.com/sharepoint/v3">Lisa Lundgren</AnsvarigQuickpart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Ögonsjukvård</TermName>
          <TermId xmlns="http://schemas.microsoft.com/office/infopath/2007/PartnerControls">62fdf46c-f510-4048-a736-b3abf6742078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Projektagenda</TermName>
          <TermId xmlns="http://schemas.microsoft.com/office/infopath/2007/PartnerControls">0e8379ab-35b1-4ddf-9ea7-3df527b1ca21</TermId>
        </TermInfo>
      </Terms>
    </NLLDocumentTypeTaxHTField0>
    <NLLVersion xmlns="http://schemas.microsoft.com/sharepoint/v3">1.0</NLLVersion>
    <NLLInformationclass xmlns="http://schemas.microsoft.com/sharepoint/v3">Publik</NLLInformationclass>
    <NLLDiarienummer xmlns="http://schemas.microsoft.com/sharepoint/v3" xsi:nil="true"/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vinnova</TermName>
          <TermId xmlns="http://schemas.microsoft.com/office/infopath/2007/PartnerControls">b1bc9cbd-3768-4d13-8a3b-06d39720b77b</TermId>
        </TermInfo>
        <TermInfo xmlns="http://schemas.microsoft.com/office/infopath/2007/PartnerControls">
          <TermName xmlns="http://schemas.microsoft.com/office/infopath/2007/PartnerControls">uppstart</TermName>
          <TermId xmlns="http://schemas.microsoft.com/office/infopath/2007/PartnerControls">6965b635-cbc9-4463-b51f-fb46672184dd</TermId>
        </TermInfo>
      </Terms>
    </TaxKeywordTaxHTField>
    <_dlc_DocId xmlns="bfe5ee2f-6261-4ef7-9094-605fbf1c60c0">PVård19-9-37</_dlc_DocId>
    <_dlc_DocIdUrl xmlns="bfe5ee2f-6261-4ef7-9094-605fbf1c60c0">
      <Url>http://spportal.extvis.local/process/projekt/_layouts/DocIdRedir.aspx?ID=PV%c3%a5rd19-9-37</Url>
      <Description>PVård19-9-37</Description>
    </_dlc_DocIdUrl>
    <_dlc_DocIdPersistId xmlns="bfe5ee2f-6261-4ef7-9094-605fbf1c60c0">false</_dlc_DocIdPersistId>
    <VIS_DocumentId xmlns="af834ee9-b00b-4978-96cf-ee7e39717281">
      <Url>http://samarbeta.nll.se/projekt/virtuellogonsjukvard/_layouts/DocIdRedir.aspx?ID=PV%c3%a5rd19-9-37</Url>
      <Description>PVård19-9-37</Description>
    </VIS_DocumentId>
    <VISResponsible xmlns="af834ee9-b00b-4978-96cf-ee7e39717281">
      <UserInfo>
        <DisplayName>Lisa Lundgren</DisplayName>
        <AccountId>13</AccountId>
        <AccountType/>
      </UserInfo>
    </VISResponsible>
    <DocumentStatus xmlns="af834ee9-b00b-4978-96cf-ee7e39717281">
      <Url>http://samarbeta.nll.se/projekt/virtuellogonsjukvard/_layouts/WrkStat.aspx?List=41f24a51%2D82af%2D483b%2Db951%2Df709e83e4845&amp;WorkflowInstanceID=e82a5c43%2D3ace%2D43c3%2Da077%2D6e97d4ca8a57</Url>
      <Description>Publicerad</Description>
    </DocumentStatus>
    <NLLPublishDate xmlns="http://schemas.microsoft.com/sharepoint/v3" xsi:nil="true"/>
    <NLLInformationCollectionTaxHTField0 xmlns="http://schemas.microsoft.com/sharepoint/v3">
      <Terms xmlns="http://schemas.microsoft.com/office/infopath/2007/PartnerControls"/>
    </NLLInformationCollectionTaxHTField0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Virtuell ögonsjukvård</TermName>
          <TermId xmlns="http://schemas.microsoft.com/office/infopath/2007/PartnerControls">e615a294-1a9b-4727-a256-5bf2e208bbf5</TermId>
        </TermInfo>
      </Terms>
    </NLLProducerPlaceTaxHTField0>
    <NLLPublishDateQuickpart xmlns="http://schemas.microsoft.com/sharepoint/v3" xsi:nil="true"/>
    <NLLEstablishedByQuickpart xmlns="http://schemas.microsoft.com/sharepoint/v3" xsi:nil="true"/>
    <NLLEstablishedBy xmlns="http://schemas.microsoft.com/sharepoint/v3">
      <UserInfo>
        <DisplayName/>
        <AccountId/>
        <AccountType/>
      </UserInfo>
    </NLLEstablishedBy>
    <VersionComment xmlns="http://schemas.microsoft.com/sharepoint/v3" xsi:nil="true"/>
    <NLLPublished xmlns="http://schemas.microsoft.com/sharepoint/v3" xsi:nil="true"/>
    <NLLLockWorkflows xmlns="http://schemas.microsoft.com/sharepoint/v3">false</NLLLockWorkflows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llmän projektkalkyl" ma:contentTypeID="0x010100D7963E0E5B7A40E5AEA07389401D709F00961A53B456A74BF9B47A39F533F550AB0302008B8EBACD505A064199D4D7914217614E" ma:contentTypeVersion="29" ma:contentTypeDescription="Allmän projektkalkyl" ma:contentTypeScope="" ma:versionID="f7d566a85b9752339202bc61b5eee5ed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627683cf1bec21ab5050c82ef26aed51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NLLProjectNr" minOccurs="0"/>
                <xsd:element ref="ns1:NLLProjectTypeTaxHTField0" minOccurs="0"/>
                <xsd:element ref="ns1:NLLProjectTypeText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jectNr" ma:index="24" nillable="true" ma:displayName="Projektnr" ma:hidden="true" ma:internalName="NLLProjectNr" ma:readOnly="true">
      <xsd:simpleType>
        <xsd:restriction base="dms:Text"/>
      </xsd:simpleType>
    </xsd:element>
    <xsd:element name="NLLProjectTypeTaxHTField0" ma:index="26" nillable="true" ma:taxonomy="true" ma:internalName="NLLProjectTypeTaxHTField0" ma:taxonomyFieldName="NLLProjectType" ma:displayName="Projekttyp" ma:readOnly="true" ma:fieldId="{da084c44-0780-45ee-93ed-f300840b1d3b}" ma:sspId="39d54842-4abd-4019-b0bf-19e71d696155" ma:termSetId="65777e8a-f289-40c0-a115-80cb8571801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jectTypeText" ma:index="27" nillable="true" ma:displayName="Projekttyp" ma:hidden="true" ma:internalName="NLLProjectTypeText" ma:readOnly="true">
      <xsd:simpleType>
        <xsd:restriction base="dms:Text"/>
      </xsd:simpleType>
    </xsd:element>
    <xsd:element name="prdProcessTaxHTField0" ma:index="28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9" nillable="true" ma:displayName="Version" ma:internalName="NLLVersion" ma:readOnly="false">
      <xsd:simpleType>
        <xsd:restriction base="dms:Text"/>
      </xsd:simpleType>
    </xsd:element>
    <xsd:element name="NLLModifiedBy" ma:index="30" nillable="true" ma:displayName="Upprättad av" ma:hidden="true" ma:internalName="NLLModifiedBy">
      <xsd:simpleType>
        <xsd:restriction base="dms:Text"/>
      </xsd:simpleType>
    </xsd:element>
    <xsd:element name="NLLDocumentIDValue" ma:index="31" nillable="true" ma:displayName="Dokument-Id Värde" ma:hidden="true" ma:internalName="NLLDocumentIDValue">
      <xsd:simpleType>
        <xsd:restriction base="dms:Text"/>
      </xsd:simpleType>
    </xsd:element>
    <xsd:element name="NLLPublishingstatus" ma:index="32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3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5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6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8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9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40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1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2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3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4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D46FA1-1399-4FCD-B7AA-E9BA79C7236D}"/>
</file>

<file path=customXml/itemProps2.xml><?xml version="1.0" encoding="utf-8"?>
<ds:datastoreItem xmlns:ds="http://schemas.openxmlformats.org/officeDocument/2006/customXml" ds:itemID="{B25E8414-0874-4062-8859-7EF7766E10B1}"/>
</file>

<file path=customXml/itemProps3.xml><?xml version="1.0" encoding="utf-8"?>
<ds:datastoreItem xmlns:ds="http://schemas.openxmlformats.org/officeDocument/2006/customXml" ds:itemID="{BB0C3E83-9CF4-483B-9CAB-AC678387545E}"/>
</file>

<file path=customXml/itemProps4.xml><?xml version="1.0" encoding="utf-8"?>
<ds:datastoreItem xmlns:ds="http://schemas.openxmlformats.org/officeDocument/2006/customXml" ds:itemID="{4270B6D1-54C5-4DC7-839B-699D2C7B16D8}"/>
</file>

<file path=docProps/app.xml><?xml version="1.0" encoding="utf-8"?>
<Properties xmlns="http://schemas.openxmlformats.org/officeDocument/2006/extended-properties" xmlns:vt="http://schemas.openxmlformats.org/officeDocument/2006/docPropsVTypes">
  <Template>Landstingsdirektörens stab</Template>
  <TotalTime>61</TotalTime>
  <Words>273</Words>
  <Application>Microsoft Office PowerPoint</Application>
  <PresentationFormat>Bildspel på skärmen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Landstingsdirektörens stab</vt:lpstr>
      <vt:lpstr>Förstudie – virtuell ögonsjukvård</vt:lpstr>
      <vt:lpstr>Aktiviteter</vt:lpstr>
      <vt:lpstr>Innehåll - rapport</vt:lpstr>
    </vt:vector>
  </TitlesOfParts>
  <Company>Norrbottens läns landsting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Förstudie – virtuell ögonsjukvård</dc:title>
  <dc:creator>Lisa Lundgren</dc:creator>
  <cp:keywords>vinnova; uppstart</cp:keywords>
  <cp:lastModifiedBy>Lisa Lundgren</cp:lastModifiedBy>
  <cp:revision>6</cp:revision>
  <cp:lastPrinted>1999-02-05T08:00:34Z</cp:lastPrinted>
  <dcterms:created xsi:type="dcterms:W3CDTF">2014-01-20T13:15:20Z</dcterms:created>
  <dcterms:modified xsi:type="dcterms:W3CDTF">2014-01-21T10:38:56Z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0x010100D7963E0E5B7A40E5AEA07389401D709F00961A53B456A74BF9B47A39F533F550AB0302008B8EBACD505A064199D4D7914217614E</vt:lpwstr>
  </property>
  <property fmtid="{D5CDD505-2E9C-101B-9397-08002B2CF9AE}" pid="3" name="_dlc_DocIdItemGuid">
    <vt:lpwstr>8576fb7d-a882-45ac-a445-05a205ebf07d</vt:lpwstr>
  </property>
  <property fmtid="{D5CDD505-2E9C-101B-9397-08002B2CF9AE}" pid="4" name="TaxKeyword">
    <vt:lpwstr>23;#vinnova|b1bc9cbd-3768-4d13-8a3b-06d39720b77b;#22;#uppstart|6965b635-cbc9-4463-b51f-fb46672184dd</vt:lpwstr>
  </property>
  <property fmtid="{D5CDD505-2E9C-101B-9397-08002B2CF9AE}" pid="5" name="NLLStakeholder">
    <vt:lpwstr>21;#Ögonsjukvård|62fdf46c-f510-4048-a736-b3abf6742078</vt:lpwstr>
  </property>
  <property fmtid="{D5CDD505-2E9C-101B-9397-08002B2CF9AE}" pid="6" name="NLLDocumentType">
    <vt:lpwstr>28;#Projektagenda|0e8379ab-35b1-4ddf-9ea7-3df527b1ca21</vt:lpwstr>
  </property>
  <property fmtid="{D5CDD505-2E9C-101B-9397-08002B2CF9AE}" pid="7" name="NLLProjectType">
    <vt:lpwstr>29;#Vård|63d6fb19-f6ba-4cd4-8d85-c76f313d6ca1</vt:lpwstr>
  </property>
  <property fmtid="{D5CDD505-2E9C-101B-9397-08002B2CF9AE}" pid="8" name="TaxCatchAll">
    <vt:lpwstr>42;#Virtuell ögonsjukvård|e615a294-1a9b-4727-a256-5bf2e208bbf5;#29;#Vård|63d6fb19-f6ba-4cd4-8d85-c76f313d6ca1;#28;#Projektagenda|0e8379ab-35b1-4ddf-9ea7-3df527b1ca21;#25;#Utbildning|b19b8000-b395-4db6-a3cd-c0cad8e605f2;#24;#Forskning|9bd02c00-5768-4f2d-ac6e-4984c4aa754f;#23;#vinnova;#22;#uppstart;#21;#Ögonsjukvård|62fdf46c-f510-4048-a736-b3abf6742078</vt:lpwstr>
  </property>
  <property fmtid="{D5CDD505-2E9C-101B-9397-08002B2CF9AE}" pid="9" name="NLLTargetGroup">
    <vt:lpwstr>26;#läk,Läkare|c9902f87-a0b4-4e33-a051-db8318f8ffca;#27;#ssk,Sjuksköterska|3450c097-11f6-46b2-844c-d67d3729dd6d</vt:lpwstr>
  </property>
  <property fmtid="{D5CDD505-2E9C-101B-9397-08002B2CF9AE}" pid="10" name="prdProcess">
    <vt:lpwstr>24;#Forskning|9bd02c00-5768-4f2d-ac6e-4984c4aa754f;#25;#Utbildning|b19b8000-b395-4db6-a3cd-c0cad8e605f2</vt:lpwstr>
  </property>
  <property fmtid="{D5CDD505-2E9C-101B-9397-08002B2CF9AE}" pid="12" name="Order">
    <vt:r8>3700</vt:r8>
  </property>
  <property fmtid="{D5CDD505-2E9C-101B-9397-08002B2CF9AE}" pid="13" name="NLLApprovedBy">
    <vt:lpwstr/>
  </property>
  <property fmtid="{D5CDD505-2E9C-101B-9397-08002B2CF9AE}" pid="15" name="NLLPTCProcessTeam">
    <vt:lpwstr/>
  </property>
  <property fmtid="{D5CDD505-2E9C-101B-9397-08002B2CF9AE}" pid="16" name="NLLFactOwner">
    <vt:lpwstr>http://samarbeta.nll.se/projekt/virtuellogonsjukvard, Virtuell ögonsjukvård</vt:lpwstr>
  </property>
  <property fmtid="{D5CDD505-2E9C-101B-9397-08002B2CF9AE}" pid="17" name="NLLFactOwnerText">
    <vt:lpwstr>Virtuell ögonsjukvård</vt:lpwstr>
  </property>
  <property fmtid="{D5CDD505-2E9C-101B-9397-08002B2CF9AE}" pid="18" name="CareActionCodeSurgical">
    <vt:lpwstr/>
  </property>
  <property fmtid="{D5CDD505-2E9C-101B-9397-08002B2CF9AE}" pid="19" name="NLLProducerPlace">
    <vt:lpwstr>42;#Virtuell ögonsjukvård|e615a294-1a9b-4727-a256-5bf2e208bbf5</vt:lpwstr>
  </property>
  <property fmtid="{D5CDD505-2E9C-101B-9397-08002B2CF9AE}" pid="20" name="NLLInformationCollection">
    <vt:lpwstr/>
  </property>
  <property fmtid="{D5CDD505-2E9C-101B-9397-08002B2CF9AE}" pid="21" name="PsychiatricCodeTaxHTField0">
    <vt:lpwstr/>
  </property>
  <property fmtid="{D5CDD505-2E9C-101B-9397-08002B2CF9AE}" pid="22" name="TLVCodeDiagnosisTaxHTField0">
    <vt:lpwstr/>
  </property>
  <property fmtid="{D5CDD505-2E9C-101B-9397-08002B2CF9AE}" pid="23" name="SpecialtyTaxHTField0">
    <vt:lpwstr/>
  </property>
  <property fmtid="{D5CDD505-2E9C-101B-9397-08002B2CF9AE}" pid="24" name="NLLMeetingType">
    <vt:lpwstr/>
  </property>
  <property fmtid="{D5CDD505-2E9C-101B-9397-08002B2CF9AE}" pid="25" name="CareActionCodeNonSurgical">
    <vt:lpwstr/>
  </property>
  <property fmtid="{D5CDD505-2E9C-101B-9397-08002B2CF9AE}" pid="26" name="CompulsoryActionTaxHTField0">
    <vt:lpwstr/>
  </property>
  <property fmtid="{D5CDD505-2E9C-101B-9397-08002B2CF9AE}" pid="27" name="Specialty">
    <vt:lpwstr/>
  </property>
  <property fmtid="{D5CDD505-2E9C-101B-9397-08002B2CF9AE}" pid="28" name="ICD10Code">
    <vt:lpwstr/>
  </property>
  <property fmtid="{D5CDD505-2E9C-101B-9397-08002B2CF9AE}" pid="29" name="AnalysisNameTaxHTField0">
    <vt:lpwstr/>
  </property>
  <property fmtid="{D5CDD505-2E9C-101B-9397-08002B2CF9AE}" pid="30" name="NLLMtptCode">
    <vt:lpwstr/>
  </property>
  <property fmtid="{D5CDD505-2E9C-101B-9397-08002B2CF9AE}" pid="31" name="NLLMeetingTypeTaxHTField0">
    <vt:lpwstr/>
  </property>
  <property fmtid="{D5CDD505-2E9C-101B-9397-08002B2CF9AE}" pid="32" name="CareActionCodeSurgicalTaxHTField0">
    <vt:lpwstr/>
  </property>
  <property fmtid="{D5CDD505-2E9C-101B-9397-08002B2CF9AE}" pid="33" name="PharmaceuticalCodeTaxHTField0">
    <vt:lpwstr/>
  </property>
  <property fmtid="{D5CDD505-2E9C-101B-9397-08002B2CF9AE}" pid="34" name="ICD10CodeTaxHTField0">
    <vt:lpwstr/>
  </property>
  <property fmtid="{D5CDD505-2E9C-101B-9397-08002B2CF9AE}" pid="35" name="CompulsoryAction">
    <vt:lpwstr/>
  </property>
  <property fmtid="{D5CDD505-2E9C-101B-9397-08002B2CF9AE}" pid="36" name="References">
    <vt:lpwstr/>
  </property>
  <property fmtid="{D5CDD505-2E9C-101B-9397-08002B2CF9AE}" pid="37" name="TLVCodeAction">
    <vt:lpwstr/>
  </property>
  <property fmtid="{D5CDD505-2E9C-101B-9397-08002B2CF9AE}" pid="38" name="RadiologicalCode">
    <vt:lpwstr/>
  </property>
  <property fmtid="{D5CDD505-2E9C-101B-9397-08002B2CF9AE}" pid="39" name="TLVCodeDiagnosis">
    <vt:lpwstr/>
  </property>
  <property fmtid="{D5CDD505-2E9C-101B-9397-08002B2CF9AE}" pid="40" name="PharmaceuticalCode">
    <vt:lpwstr/>
  </property>
  <property fmtid="{D5CDD505-2E9C-101B-9397-08002B2CF9AE}" pid="41" name="ReferencesTaxHTField0">
    <vt:lpwstr/>
  </property>
  <property fmtid="{D5CDD505-2E9C-101B-9397-08002B2CF9AE}" pid="42" name="TLVCodeActionTaxHTField0">
    <vt:lpwstr/>
  </property>
  <property fmtid="{D5CDD505-2E9C-101B-9397-08002B2CF9AE}" pid="43" name="PsychiatricCode">
    <vt:lpwstr/>
  </property>
  <property fmtid="{D5CDD505-2E9C-101B-9397-08002B2CF9AE}" pid="44" name="RadiologicalCodeTaxHTField0">
    <vt:lpwstr/>
  </property>
  <property fmtid="{D5CDD505-2E9C-101B-9397-08002B2CF9AE}" pid="45" name="AnalysisName">
    <vt:lpwstr/>
  </property>
  <property fmtid="{D5CDD505-2E9C-101B-9397-08002B2CF9AE}" pid="46" name="NLLMtptCodeTaxHTField0">
    <vt:lpwstr/>
  </property>
  <property fmtid="{D5CDD505-2E9C-101B-9397-08002B2CF9AE}" pid="47" name="CareActionCodeNonSurgicalTaxHTField0">
    <vt:lpwstr/>
  </property>
  <property fmtid="{D5CDD505-2E9C-101B-9397-08002B2CF9AE}" pid="48" name="NLLTargetGroupTaxHTField0">
    <vt:lpwstr>läk,Läkare|c9902f87-a0b4-4e33-a051-db8318f8ffca;ssk,Sjuksköterska|3450c097-11f6-46b2-844c-d67d3729dd6d</vt:lpwstr>
  </property>
  <property fmtid="{D5CDD505-2E9C-101B-9397-08002B2CF9AE}" pid="49" name="NLLApprovedByQuickPart">
    <vt:lpwstr/>
  </property>
  <property fmtid="{D5CDD505-2E9C-101B-9397-08002B2CF9AE}" pid="50" name="xd_ProgID">
    <vt:lpwstr/>
  </property>
  <property fmtid="{D5CDD505-2E9C-101B-9397-08002B2CF9AE}" pid="51" name="_dlc_Exempt">
    <vt:bool>false</vt:bool>
  </property>
  <property fmtid="{D5CDD505-2E9C-101B-9397-08002B2CF9AE}" pid="52" name="_SourceUrl">
    <vt:lpwstr/>
  </property>
  <property fmtid="{D5CDD505-2E9C-101B-9397-08002B2CF9AE}" pid="53" name="_SharedFileIndex">
    <vt:lpwstr/>
  </property>
  <property fmtid="{D5CDD505-2E9C-101B-9397-08002B2CF9AE}" pid="55" name="TemplateUrl">
    <vt:lpwstr/>
  </property>
  <property fmtid="{D5CDD505-2E9C-101B-9397-08002B2CF9AE}" pid="57" name="NLLDecisionLevelManagedTaxHTField0">
    <vt:lpwstr/>
  </property>
  <property fmtid="{D5CDD505-2E9C-101B-9397-08002B2CF9AE}" pid="58" name="NLLDecisionLevelGoverning">
    <vt:lpwstr/>
  </property>
  <property fmtid="{D5CDD505-2E9C-101B-9397-08002B2CF9AE}" pid="60" name="NLLPTCVISEditor">
    <vt:lpwstr/>
  </property>
  <property fmtid="{D5CDD505-2E9C-101B-9397-08002B2CF9AE}" pid="61" name="xd_Signature">
    <vt:bool>false</vt:bool>
  </property>
  <property fmtid="{D5CDD505-2E9C-101B-9397-08002B2CF9AE}" pid="62" name="NLLDecisionLevel">
    <vt:lpwstr/>
  </property>
  <property fmtid="{D5CDD505-2E9C-101B-9397-08002B2CF9AE}" pid="64" name="NLLPTCProcessLeader">
    <vt:lpwstr/>
  </property>
  <property fmtid="{D5CDD505-2E9C-101B-9397-08002B2CF9AE}" pid="65" name="NLLDecisionLevelManaged">
    <vt:lpwstr/>
  </property>
</Properties>
</file>